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1" r:id="rId4"/>
    <p:sldId id="259" r:id="rId5"/>
    <p:sldId id="260" r:id="rId6"/>
    <p:sldId id="262" r:id="rId7"/>
    <p:sldId id="263" r:id="rId8"/>
    <p:sldId id="264" r:id="rId9"/>
    <p:sldId id="265" r:id="rId10"/>
    <p:sldId id="266" r:id="rId11"/>
    <p:sldId id="26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9833" name="Rectangle 41"/>
          <p:cNvSpPr>
            <a:spLocks noGrp="1" noChangeArrowheads="1"/>
          </p:cNvSpPr>
          <p:nvPr>
            <p:ph type="ctrTitle"/>
          </p:nvPr>
        </p:nvSpPr>
        <p:spPr>
          <a:xfrm>
            <a:off x="1331913" y="4652963"/>
            <a:ext cx="7578725" cy="1009650"/>
          </a:xfrm>
        </p:spPr>
        <p:txBody>
          <a:bodyPr/>
          <a:lstStyle>
            <a:lvl1pPr algn="r">
              <a:defRPr sz="4400"/>
            </a:lvl1pPr>
          </a:lstStyle>
          <a:p>
            <a:pPr lvl="0"/>
            <a:r>
              <a:rPr lang="en-US" altLang="en-US" noProof="0" smtClean="0"/>
              <a:t>Click to edit Master title style</a:t>
            </a:r>
          </a:p>
        </p:txBody>
      </p:sp>
      <p:sp>
        <p:nvSpPr>
          <p:cNvPr id="289834" name="Rectangle 42"/>
          <p:cNvSpPr>
            <a:spLocks noGrp="1" noChangeArrowheads="1"/>
          </p:cNvSpPr>
          <p:nvPr>
            <p:ph type="subTitle" idx="1"/>
          </p:nvPr>
        </p:nvSpPr>
        <p:spPr>
          <a:xfrm>
            <a:off x="1331913" y="5662613"/>
            <a:ext cx="7553325" cy="936625"/>
          </a:xfrm>
        </p:spPr>
        <p:txBody>
          <a:bodyPr/>
          <a:lstStyle>
            <a:lvl1pPr marL="0" indent="0" algn="r">
              <a:buFontTx/>
              <a:buNone/>
              <a:defRPr sz="2800">
                <a:solidFill>
                  <a:schemeClr val="bg1"/>
                </a:solidFill>
              </a:defRPr>
            </a:lvl1pPr>
          </a:lstStyle>
          <a:p>
            <a:pPr lvl="0"/>
            <a:r>
              <a:rPr lang="en-US" altLang="en-US" noProof="0" smtClean="0"/>
              <a:t>Click to edit Master subtitle style</a:t>
            </a:r>
          </a:p>
        </p:txBody>
      </p:sp>
      <p:sp>
        <p:nvSpPr>
          <p:cNvPr id="289842" name="Rectangle 50"/>
          <p:cNvSpPr>
            <a:spLocks noGrp="1" noChangeArrowheads="1"/>
          </p:cNvSpPr>
          <p:nvPr>
            <p:ph type="dt" sz="quarter" idx="2"/>
          </p:nvPr>
        </p:nvSpPr>
        <p:spPr/>
        <p:txBody>
          <a:bodyPr/>
          <a:lstStyle>
            <a:lvl1pPr>
              <a:defRPr/>
            </a:lvl1pPr>
          </a:lstStyle>
          <a:p>
            <a:fld id="{6B72364D-3453-4405-A4F8-930680E1319B}" type="datetimeFigureOut">
              <a:rPr lang="en-US" smtClean="0"/>
              <a:t>2/11/2016</a:t>
            </a:fld>
            <a:endParaRPr lang="en-US" dirty="0"/>
          </a:p>
        </p:txBody>
      </p:sp>
      <p:sp>
        <p:nvSpPr>
          <p:cNvPr id="289843" name="Rectangle 51"/>
          <p:cNvSpPr>
            <a:spLocks noGrp="1" noChangeArrowheads="1"/>
          </p:cNvSpPr>
          <p:nvPr>
            <p:ph type="ftr" sz="quarter" idx="3"/>
          </p:nvPr>
        </p:nvSpPr>
        <p:spPr/>
        <p:txBody>
          <a:bodyPr/>
          <a:lstStyle>
            <a:lvl1pPr>
              <a:defRPr/>
            </a:lvl1pPr>
          </a:lstStyle>
          <a:p>
            <a:endParaRPr lang="en-US" dirty="0"/>
          </a:p>
        </p:txBody>
      </p:sp>
      <p:sp>
        <p:nvSpPr>
          <p:cNvPr id="289844" name="Rectangle 52"/>
          <p:cNvSpPr>
            <a:spLocks noGrp="1" noChangeArrowheads="1"/>
          </p:cNvSpPr>
          <p:nvPr>
            <p:ph type="sldNum" sz="quarter" idx="4"/>
          </p:nvPr>
        </p:nvSpPr>
        <p:spPr/>
        <p:txBody>
          <a:bodyPr/>
          <a:lstStyle>
            <a:lvl1pPr>
              <a:defRPr/>
            </a:lvl1pPr>
          </a:lstStyle>
          <a:p>
            <a:fld id="{DD7C2D21-8CBE-4E1F-A202-75016DB6560B}" type="slidenum">
              <a:rPr lang="en-US" smtClean="0"/>
              <a:t>‹#›</a:t>
            </a:fld>
            <a:endParaRPr lang="en-US" dirty="0"/>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B72364D-3453-4405-A4F8-930680E1319B}" type="datetimeFigureOut">
              <a:rPr lang="en-US" smtClean="0"/>
              <a:t>2/11/2016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D7C2D21-8CBE-4E1F-A202-75016DB6560B}" type="slidenum">
              <a:rPr lang="en-US" smtClean="0"/>
              <a:t>‹#›</a:t>
            </a:fld>
            <a:endParaRPr lang="en-US" dirty="0"/>
          </a:p>
        </p:txBody>
      </p:sp>
    </p:spTree>
    <p:extLst>
      <p:ext uri="{BB962C8B-B14F-4D97-AF65-F5344CB8AC3E}">
        <p14:creationId xmlns:p14="http://schemas.microsoft.com/office/powerpoint/2010/main" val="2566472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260350"/>
            <a:ext cx="2160587" cy="64087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260350"/>
            <a:ext cx="6329363" cy="64087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B72364D-3453-4405-A4F8-930680E1319B}" type="datetimeFigureOut">
              <a:rPr lang="en-US" smtClean="0"/>
              <a:t>2/11/2016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D7C2D21-8CBE-4E1F-A202-75016DB6560B}" type="slidenum">
              <a:rPr lang="en-US" smtClean="0"/>
              <a:t>‹#›</a:t>
            </a:fld>
            <a:endParaRPr lang="en-US" dirty="0"/>
          </a:p>
        </p:txBody>
      </p:sp>
    </p:spTree>
    <p:extLst>
      <p:ext uri="{BB962C8B-B14F-4D97-AF65-F5344CB8AC3E}">
        <p14:creationId xmlns:p14="http://schemas.microsoft.com/office/powerpoint/2010/main" val="1991969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B72364D-3453-4405-A4F8-930680E1319B}" type="datetimeFigureOut">
              <a:rPr lang="en-US" smtClean="0"/>
              <a:t>2/11/2016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D7C2D21-8CBE-4E1F-A202-75016DB6560B}" type="slidenum">
              <a:rPr lang="en-US" smtClean="0"/>
              <a:t>‹#›</a:t>
            </a:fld>
            <a:endParaRPr lang="en-US" dirty="0"/>
          </a:p>
        </p:txBody>
      </p:sp>
    </p:spTree>
    <p:extLst>
      <p:ext uri="{BB962C8B-B14F-4D97-AF65-F5344CB8AC3E}">
        <p14:creationId xmlns:p14="http://schemas.microsoft.com/office/powerpoint/2010/main" val="338977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B72364D-3453-4405-A4F8-930680E1319B}" type="datetimeFigureOut">
              <a:rPr lang="en-US" smtClean="0"/>
              <a:t>2/11/2016</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D7C2D21-8CBE-4E1F-A202-75016DB6560B}" type="slidenum">
              <a:rPr lang="en-US" smtClean="0"/>
              <a:t>‹#›</a:t>
            </a:fld>
            <a:endParaRPr lang="en-US" dirty="0"/>
          </a:p>
        </p:txBody>
      </p:sp>
    </p:spTree>
    <p:extLst>
      <p:ext uri="{BB962C8B-B14F-4D97-AF65-F5344CB8AC3E}">
        <p14:creationId xmlns:p14="http://schemas.microsoft.com/office/powerpoint/2010/main" val="2520885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706563"/>
            <a:ext cx="4244975" cy="4962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06563"/>
            <a:ext cx="4244975" cy="4962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B72364D-3453-4405-A4F8-930680E1319B}" type="datetimeFigureOut">
              <a:rPr lang="en-US" smtClean="0"/>
              <a:t>2/11/2016</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D7C2D21-8CBE-4E1F-A202-75016DB6560B}" type="slidenum">
              <a:rPr lang="en-US" smtClean="0"/>
              <a:t>‹#›</a:t>
            </a:fld>
            <a:endParaRPr lang="en-US" dirty="0"/>
          </a:p>
        </p:txBody>
      </p:sp>
    </p:spTree>
    <p:extLst>
      <p:ext uri="{BB962C8B-B14F-4D97-AF65-F5344CB8AC3E}">
        <p14:creationId xmlns:p14="http://schemas.microsoft.com/office/powerpoint/2010/main" val="2156691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B72364D-3453-4405-A4F8-930680E1319B}" type="datetimeFigureOut">
              <a:rPr lang="en-US" smtClean="0"/>
              <a:t>2/11/2016</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DD7C2D21-8CBE-4E1F-A202-75016DB6560B}" type="slidenum">
              <a:rPr lang="en-US" smtClean="0"/>
              <a:t>‹#›</a:t>
            </a:fld>
            <a:endParaRPr lang="en-US" dirty="0"/>
          </a:p>
        </p:txBody>
      </p:sp>
    </p:spTree>
    <p:extLst>
      <p:ext uri="{BB962C8B-B14F-4D97-AF65-F5344CB8AC3E}">
        <p14:creationId xmlns:p14="http://schemas.microsoft.com/office/powerpoint/2010/main" val="2623595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B72364D-3453-4405-A4F8-930680E1319B}" type="datetimeFigureOut">
              <a:rPr lang="en-US" smtClean="0"/>
              <a:t>2/11/2016</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DD7C2D21-8CBE-4E1F-A202-75016DB6560B}" type="slidenum">
              <a:rPr lang="en-US" smtClean="0"/>
              <a:t>‹#›</a:t>
            </a:fld>
            <a:endParaRPr lang="en-US" dirty="0"/>
          </a:p>
        </p:txBody>
      </p:sp>
    </p:spTree>
    <p:extLst>
      <p:ext uri="{BB962C8B-B14F-4D97-AF65-F5344CB8AC3E}">
        <p14:creationId xmlns:p14="http://schemas.microsoft.com/office/powerpoint/2010/main" val="1353107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B72364D-3453-4405-A4F8-930680E1319B}" type="datetimeFigureOut">
              <a:rPr lang="en-US" smtClean="0"/>
              <a:t>2/11/2016</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DD7C2D21-8CBE-4E1F-A202-75016DB6560B}" type="slidenum">
              <a:rPr lang="en-US" smtClean="0"/>
              <a:t>‹#›</a:t>
            </a:fld>
            <a:endParaRPr lang="en-US" dirty="0"/>
          </a:p>
        </p:txBody>
      </p:sp>
    </p:spTree>
    <p:extLst>
      <p:ext uri="{BB962C8B-B14F-4D97-AF65-F5344CB8AC3E}">
        <p14:creationId xmlns:p14="http://schemas.microsoft.com/office/powerpoint/2010/main" val="2795030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B72364D-3453-4405-A4F8-930680E1319B}" type="datetimeFigureOut">
              <a:rPr lang="en-US" smtClean="0"/>
              <a:t>2/11/2016</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D7C2D21-8CBE-4E1F-A202-75016DB6560B}" type="slidenum">
              <a:rPr lang="en-US" smtClean="0"/>
              <a:t>‹#›</a:t>
            </a:fld>
            <a:endParaRPr lang="en-US" dirty="0"/>
          </a:p>
        </p:txBody>
      </p:sp>
    </p:spTree>
    <p:extLst>
      <p:ext uri="{BB962C8B-B14F-4D97-AF65-F5344CB8AC3E}">
        <p14:creationId xmlns:p14="http://schemas.microsoft.com/office/powerpoint/2010/main" val="2378067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B72364D-3453-4405-A4F8-930680E1319B}" type="datetimeFigureOut">
              <a:rPr lang="en-US" smtClean="0"/>
              <a:t>2/11/2016</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D7C2D21-8CBE-4E1F-A202-75016DB6560B}" type="slidenum">
              <a:rPr lang="en-US" smtClean="0"/>
              <a:t>‹#›</a:t>
            </a:fld>
            <a:endParaRPr lang="en-US" dirty="0"/>
          </a:p>
        </p:txBody>
      </p:sp>
    </p:spTree>
    <p:extLst>
      <p:ext uri="{BB962C8B-B14F-4D97-AF65-F5344CB8AC3E}">
        <p14:creationId xmlns:p14="http://schemas.microsoft.com/office/powerpoint/2010/main" val="1516114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88809" name="Rectangle 41"/>
          <p:cNvSpPr>
            <a:spLocks noGrp="1" noChangeArrowheads="1"/>
          </p:cNvSpPr>
          <p:nvPr>
            <p:ph type="title"/>
          </p:nvPr>
        </p:nvSpPr>
        <p:spPr bwMode="auto">
          <a:xfrm>
            <a:off x="250825" y="260350"/>
            <a:ext cx="8642350" cy="86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88810" name="Rectangle 42"/>
          <p:cNvSpPr>
            <a:spLocks noGrp="1" noChangeArrowheads="1"/>
          </p:cNvSpPr>
          <p:nvPr>
            <p:ph type="body" idx="1"/>
          </p:nvPr>
        </p:nvSpPr>
        <p:spPr bwMode="auto">
          <a:xfrm>
            <a:off x="250825" y="1706563"/>
            <a:ext cx="8642350" cy="496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88820" name="Rectangle 52"/>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fld id="{6B72364D-3453-4405-A4F8-930680E1319B}" type="datetimeFigureOut">
              <a:rPr lang="en-US" smtClean="0"/>
              <a:t>2/11/2016</a:t>
            </a:fld>
            <a:endParaRPr lang="en-US" dirty="0"/>
          </a:p>
        </p:txBody>
      </p:sp>
      <p:sp>
        <p:nvSpPr>
          <p:cNvPr id="288821" name="Rectangle 53"/>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endParaRPr lang="en-US" dirty="0"/>
          </a:p>
        </p:txBody>
      </p:sp>
      <p:sp>
        <p:nvSpPr>
          <p:cNvPr id="288822" name="Rectangle 54"/>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fld id="{DD7C2D21-8CBE-4E1F-A202-75016DB6560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fontAlgn="base" hangingPunct="1">
        <a:spcBef>
          <a:spcPct val="0"/>
        </a:spcBef>
        <a:spcAft>
          <a:spcPct val="0"/>
        </a:spcAft>
        <a:defRPr sz="4000">
          <a:solidFill>
            <a:schemeClr val="bg1"/>
          </a:solidFill>
          <a:latin typeface="+mj-lt"/>
          <a:ea typeface="+mj-ea"/>
          <a:cs typeface="+mj-cs"/>
        </a:defRPr>
      </a:lvl1pPr>
      <a:lvl2pPr algn="l" rtl="0" eaLnBrk="1" fontAlgn="base" hangingPunct="1">
        <a:spcBef>
          <a:spcPct val="0"/>
        </a:spcBef>
        <a:spcAft>
          <a:spcPct val="0"/>
        </a:spcAft>
        <a:defRPr sz="4000">
          <a:solidFill>
            <a:schemeClr val="bg1"/>
          </a:solidFill>
          <a:latin typeface="Arial" charset="0"/>
        </a:defRPr>
      </a:lvl2pPr>
      <a:lvl3pPr algn="l" rtl="0" eaLnBrk="1" fontAlgn="base" hangingPunct="1">
        <a:spcBef>
          <a:spcPct val="0"/>
        </a:spcBef>
        <a:spcAft>
          <a:spcPct val="0"/>
        </a:spcAft>
        <a:defRPr sz="4000">
          <a:solidFill>
            <a:schemeClr val="bg1"/>
          </a:solidFill>
          <a:latin typeface="Arial" charset="0"/>
        </a:defRPr>
      </a:lvl3pPr>
      <a:lvl4pPr algn="l" rtl="0" eaLnBrk="1" fontAlgn="base" hangingPunct="1">
        <a:spcBef>
          <a:spcPct val="0"/>
        </a:spcBef>
        <a:spcAft>
          <a:spcPct val="0"/>
        </a:spcAft>
        <a:defRPr sz="4000">
          <a:solidFill>
            <a:schemeClr val="bg1"/>
          </a:solidFill>
          <a:latin typeface="Arial" charset="0"/>
        </a:defRPr>
      </a:lvl4pPr>
      <a:lvl5pPr algn="l" rtl="0" eaLnBrk="1" fontAlgn="base" hangingPunct="1">
        <a:spcBef>
          <a:spcPct val="0"/>
        </a:spcBef>
        <a:spcAft>
          <a:spcPct val="0"/>
        </a:spcAft>
        <a:defRPr sz="4000">
          <a:solidFill>
            <a:schemeClr val="bg1"/>
          </a:solidFill>
          <a:latin typeface="Arial" charset="0"/>
        </a:defRPr>
      </a:lvl5pPr>
      <a:lvl6pPr marL="457200" algn="l" rtl="0" eaLnBrk="1" fontAlgn="base" hangingPunct="1">
        <a:spcBef>
          <a:spcPct val="0"/>
        </a:spcBef>
        <a:spcAft>
          <a:spcPct val="0"/>
        </a:spcAft>
        <a:defRPr sz="4000">
          <a:solidFill>
            <a:schemeClr val="bg1"/>
          </a:solidFill>
          <a:latin typeface="Arial" charset="0"/>
        </a:defRPr>
      </a:lvl6pPr>
      <a:lvl7pPr marL="914400" algn="l" rtl="0" eaLnBrk="1" fontAlgn="base" hangingPunct="1">
        <a:spcBef>
          <a:spcPct val="0"/>
        </a:spcBef>
        <a:spcAft>
          <a:spcPct val="0"/>
        </a:spcAft>
        <a:defRPr sz="4000">
          <a:solidFill>
            <a:schemeClr val="bg1"/>
          </a:solidFill>
          <a:latin typeface="Arial" charset="0"/>
        </a:defRPr>
      </a:lvl7pPr>
      <a:lvl8pPr marL="1371600" algn="l" rtl="0" eaLnBrk="1" fontAlgn="base" hangingPunct="1">
        <a:spcBef>
          <a:spcPct val="0"/>
        </a:spcBef>
        <a:spcAft>
          <a:spcPct val="0"/>
        </a:spcAft>
        <a:defRPr sz="4000">
          <a:solidFill>
            <a:schemeClr val="bg1"/>
          </a:solidFill>
          <a:latin typeface="Arial" charset="0"/>
        </a:defRPr>
      </a:lvl8pPr>
      <a:lvl9pPr marL="1828800" algn="l" rtl="0" eaLnBrk="1" fontAlgn="base" hangingPunct="1">
        <a:spcBef>
          <a:spcPct val="0"/>
        </a:spcBef>
        <a:spcAft>
          <a:spcPct val="0"/>
        </a:spcAft>
        <a:defRPr sz="4000">
          <a:solidFill>
            <a:schemeClr val="bg1"/>
          </a:solidFill>
          <a:latin typeface="Arial" charset="0"/>
        </a:defRPr>
      </a:lvl9pPr>
    </p:titleStyle>
    <p:bodyStyle>
      <a:lvl1pPr marL="342900" indent="-342900" algn="l" rtl="0" eaLnBrk="1" fontAlgn="base" hangingPunct="1">
        <a:spcBef>
          <a:spcPct val="20000"/>
        </a:spcBef>
        <a:spcAft>
          <a:spcPct val="0"/>
        </a:spcAft>
        <a:buClr>
          <a:srgbClr val="FF1515"/>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FF1515"/>
        </a:buClr>
        <a:buChar char="•"/>
        <a:defRPr sz="2800">
          <a:solidFill>
            <a:schemeClr val="tx1"/>
          </a:solidFill>
          <a:latin typeface="+mn-lt"/>
        </a:defRPr>
      </a:lvl2pPr>
      <a:lvl3pPr marL="1143000" indent="-228600" algn="l" rtl="0" eaLnBrk="1" fontAlgn="base" hangingPunct="1">
        <a:spcBef>
          <a:spcPct val="20000"/>
        </a:spcBef>
        <a:spcAft>
          <a:spcPct val="0"/>
        </a:spcAft>
        <a:buClr>
          <a:srgbClr val="FF1515"/>
        </a:buClr>
        <a:buChar char="•"/>
        <a:defRPr sz="2400">
          <a:solidFill>
            <a:schemeClr val="tx1"/>
          </a:solidFill>
          <a:latin typeface="+mn-lt"/>
        </a:defRPr>
      </a:lvl3pPr>
      <a:lvl4pPr marL="1600200" indent="-228600" algn="l" rtl="0" eaLnBrk="1" fontAlgn="base" hangingPunct="1">
        <a:spcBef>
          <a:spcPct val="20000"/>
        </a:spcBef>
        <a:spcAft>
          <a:spcPct val="0"/>
        </a:spcAft>
        <a:buClr>
          <a:srgbClr val="FF1515"/>
        </a:buClr>
        <a:buChar char="•"/>
        <a:defRPr sz="2000">
          <a:solidFill>
            <a:schemeClr val="tx1"/>
          </a:solidFill>
          <a:latin typeface="+mn-lt"/>
        </a:defRPr>
      </a:lvl4pPr>
      <a:lvl5pPr marL="2057400" indent="-228600" algn="l" rtl="0" eaLnBrk="1" fontAlgn="base" hangingPunct="1">
        <a:spcBef>
          <a:spcPct val="20000"/>
        </a:spcBef>
        <a:spcAft>
          <a:spcPct val="0"/>
        </a:spcAft>
        <a:buClr>
          <a:srgbClr val="FF1515"/>
        </a:buClr>
        <a:buChar char="•"/>
        <a:defRPr sz="2000">
          <a:solidFill>
            <a:schemeClr val="tx1"/>
          </a:solidFill>
          <a:latin typeface="+mn-lt"/>
        </a:defRPr>
      </a:lvl5pPr>
      <a:lvl6pPr marL="2514600" indent="-228600" algn="l" rtl="0" eaLnBrk="1" fontAlgn="base" hangingPunct="1">
        <a:spcBef>
          <a:spcPct val="20000"/>
        </a:spcBef>
        <a:spcAft>
          <a:spcPct val="0"/>
        </a:spcAft>
        <a:buClr>
          <a:srgbClr val="FF1515"/>
        </a:buClr>
        <a:buChar char="•"/>
        <a:defRPr sz="2000">
          <a:solidFill>
            <a:schemeClr val="tx1"/>
          </a:solidFill>
          <a:latin typeface="+mn-lt"/>
        </a:defRPr>
      </a:lvl6pPr>
      <a:lvl7pPr marL="2971800" indent="-228600" algn="l" rtl="0" eaLnBrk="1" fontAlgn="base" hangingPunct="1">
        <a:spcBef>
          <a:spcPct val="20000"/>
        </a:spcBef>
        <a:spcAft>
          <a:spcPct val="0"/>
        </a:spcAft>
        <a:buClr>
          <a:srgbClr val="FF1515"/>
        </a:buClr>
        <a:buChar char="•"/>
        <a:defRPr sz="2000">
          <a:solidFill>
            <a:schemeClr val="tx1"/>
          </a:solidFill>
          <a:latin typeface="+mn-lt"/>
        </a:defRPr>
      </a:lvl7pPr>
      <a:lvl8pPr marL="3429000" indent="-228600" algn="l" rtl="0" eaLnBrk="1" fontAlgn="base" hangingPunct="1">
        <a:spcBef>
          <a:spcPct val="20000"/>
        </a:spcBef>
        <a:spcAft>
          <a:spcPct val="0"/>
        </a:spcAft>
        <a:buClr>
          <a:srgbClr val="FF1515"/>
        </a:buClr>
        <a:buChar char="•"/>
        <a:defRPr sz="2000">
          <a:solidFill>
            <a:schemeClr val="tx1"/>
          </a:solidFill>
          <a:latin typeface="+mn-lt"/>
        </a:defRPr>
      </a:lvl8pPr>
      <a:lvl9pPr marL="3886200" indent="-228600" algn="l" rtl="0" eaLnBrk="1" fontAlgn="base" hangingPunct="1">
        <a:spcBef>
          <a:spcPct val="20000"/>
        </a:spcBef>
        <a:spcAft>
          <a:spcPct val="0"/>
        </a:spcAft>
        <a:buClr>
          <a:srgbClr val="FF1515"/>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Judicial Philosophies</a:t>
            </a:r>
            <a:endParaRPr lang="en-US" dirty="0"/>
          </a:p>
        </p:txBody>
      </p:sp>
      <p:sp>
        <p:nvSpPr>
          <p:cNvPr id="3" name="Subtitle 2"/>
          <p:cNvSpPr>
            <a:spLocks noGrp="1"/>
          </p:cNvSpPr>
          <p:nvPr>
            <p:ph type="subTitle" idx="1"/>
          </p:nvPr>
        </p:nvSpPr>
        <p:spPr/>
        <p:txBody>
          <a:bodyPr/>
          <a:lstStyle/>
          <a:p>
            <a:r>
              <a:rPr lang="en-US" dirty="0" smtClean="0"/>
              <a:t>AP GOVERNMENT</a:t>
            </a:r>
          </a:p>
          <a:p>
            <a:r>
              <a:rPr lang="en-US" dirty="0" smtClean="0"/>
              <a:t>Mr. Brady</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a:t>
            </a:r>
            <a:endParaRPr lang="en-US" dirty="0"/>
          </a:p>
        </p:txBody>
      </p:sp>
      <p:sp>
        <p:nvSpPr>
          <p:cNvPr id="3" name="Content Placeholder 2"/>
          <p:cNvSpPr>
            <a:spLocks noGrp="1"/>
          </p:cNvSpPr>
          <p:nvPr>
            <p:ph idx="1"/>
          </p:nvPr>
        </p:nvSpPr>
        <p:spPr>
          <a:xfrm>
            <a:off x="250825" y="1128713"/>
            <a:ext cx="5692775" cy="5540376"/>
          </a:xfrm>
        </p:spPr>
        <p:txBody>
          <a:bodyPr/>
          <a:lstStyle/>
          <a:p>
            <a:pPr marL="0" indent="0">
              <a:buNone/>
            </a:pPr>
            <a:endParaRPr lang="en-US" dirty="0"/>
          </a:p>
        </p:txBody>
      </p:sp>
      <p:sp>
        <p:nvSpPr>
          <p:cNvPr id="4" name="Rectangle 3"/>
          <p:cNvSpPr/>
          <p:nvPr/>
        </p:nvSpPr>
        <p:spPr>
          <a:xfrm>
            <a:off x="685800" y="2133600"/>
            <a:ext cx="5638800" cy="4401205"/>
          </a:xfrm>
          <a:prstGeom prst="rect">
            <a:avLst/>
          </a:prstGeom>
        </p:spPr>
        <p:txBody>
          <a:bodyPr wrap="square">
            <a:spAutoFit/>
          </a:bodyPr>
          <a:lstStyle/>
          <a:p>
            <a:r>
              <a:rPr lang="en-US" b="1" dirty="0"/>
              <a:t> </a:t>
            </a:r>
            <a:r>
              <a:rPr lang="en-US" sz="2000" b="1" dirty="0"/>
              <a:t>C</a:t>
            </a:r>
            <a:r>
              <a:rPr lang="en-US" sz="2000" b="1" dirty="0" smtClean="0"/>
              <a:t>ivil rights</a:t>
            </a:r>
            <a:r>
              <a:rPr lang="en-US" sz="2000" b="1" dirty="0"/>
              <a:t> </a:t>
            </a:r>
            <a:r>
              <a:rPr lang="en-US" sz="2000" dirty="0"/>
              <a:t>are legal actions that the government takes to create equal conditions for all people. For example, the Fourteenth Amendment to the U.S. Constitution guarantees citizenship rights and equal protection under law. Therefore, all U.S. citizens who qualify to vote have the right to do so and that right is enforceable by government intervention. Other examples of civil rights include the right to be free from employment discrimination based on race, gender, age, or disability, or equal access to health care and social </a:t>
            </a:r>
            <a:r>
              <a:rPr lang="en-US" sz="2000" dirty="0" smtClean="0"/>
              <a:t>services.</a:t>
            </a:r>
            <a:endParaRPr lang="en-US" sz="2000" dirty="0">
              <a:effectLst/>
            </a:endParaRPr>
          </a:p>
        </p:txBody>
      </p:sp>
    </p:spTree>
    <p:extLst>
      <p:ext uri="{BB962C8B-B14F-4D97-AF65-F5344CB8AC3E}">
        <p14:creationId xmlns:p14="http://schemas.microsoft.com/office/powerpoint/2010/main" val="2729891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76400"/>
            <a:ext cx="7924800" cy="5800725"/>
          </a:xfrm>
        </p:spPr>
        <p:txBody>
          <a:bodyPr/>
          <a:lstStyle/>
          <a:p>
            <a:r>
              <a:rPr lang="en-US" b="1" dirty="0"/>
              <a:t>Civil liberties</a:t>
            </a:r>
            <a:r>
              <a:rPr lang="en-US" dirty="0"/>
              <a:t>, on the other hand, refer to protections against government actions. For example, the First Amendment of the Bill of Rights guarantees U.S. citizens the freedom of religion. By law, the government is prohibited from interfering in our individual choice of religion and worship. We have "liberty" from government action or restraint. </a:t>
            </a:r>
            <a:r>
              <a:rPr lang="en-US" dirty="0" smtClean="0"/>
              <a:t>-   4</a:t>
            </a:r>
            <a:r>
              <a:rPr lang="en-US" baseline="30000" dirty="0" smtClean="0"/>
              <a:t>th</a:t>
            </a:r>
            <a:r>
              <a:rPr lang="en-US" dirty="0" smtClean="0"/>
              <a:t> Amendment?</a:t>
            </a:r>
            <a:endParaRPr lang="en-US" dirty="0"/>
          </a:p>
          <a:p>
            <a:endParaRPr lang="en-US" dirty="0"/>
          </a:p>
        </p:txBody>
      </p:sp>
    </p:spTree>
    <p:extLst>
      <p:ext uri="{BB962C8B-B14F-4D97-AF65-F5344CB8AC3E}">
        <p14:creationId xmlns:p14="http://schemas.microsoft.com/office/powerpoint/2010/main" val="4265090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Activism</a:t>
            </a:r>
            <a:endParaRPr lang="en-US" dirty="0"/>
          </a:p>
        </p:txBody>
      </p:sp>
      <p:sp>
        <p:nvSpPr>
          <p:cNvPr id="3" name="Content Placeholder 2"/>
          <p:cNvSpPr>
            <a:spLocks noGrp="1"/>
          </p:cNvSpPr>
          <p:nvPr>
            <p:ph idx="1"/>
          </p:nvPr>
        </p:nvSpPr>
        <p:spPr/>
        <p:txBody>
          <a:bodyPr>
            <a:normAutofit fontScale="70000" lnSpcReduction="20000"/>
          </a:bodyPr>
          <a:lstStyle/>
          <a:p>
            <a:r>
              <a:rPr lang="en-US" b="1" i="1" dirty="0" smtClean="0"/>
              <a:t>“Loose Construction</a:t>
            </a:r>
            <a:r>
              <a:rPr lang="en-US" dirty="0" smtClean="0"/>
              <a:t>”</a:t>
            </a:r>
          </a:p>
          <a:p>
            <a:endParaRPr lang="en-US" dirty="0" smtClean="0"/>
          </a:p>
          <a:p>
            <a:r>
              <a:rPr lang="en-US" dirty="0" smtClean="0"/>
              <a:t>1. </a:t>
            </a:r>
            <a:r>
              <a:rPr lang="en-US" i="1" dirty="0" smtClean="0"/>
              <a:t>Supported</a:t>
            </a:r>
            <a:r>
              <a:rPr lang="en-US" dirty="0" smtClean="0"/>
              <a:t> by early writings, logic and successful practice.</a:t>
            </a:r>
          </a:p>
          <a:p>
            <a:r>
              <a:rPr lang="en-US" dirty="0" smtClean="0"/>
              <a:t>    A) Support in Fed 78.</a:t>
            </a:r>
          </a:p>
          <a:p>
            <a:r>
              <a:rPr lang="en-US" dirty="0" smtClean="0"/>
              <a:t>    B)  Illogical to think that the Founders could foresee modern society. Standards of 1787 won’t work.</a:t>
            </a:r>
          </a:p>
          <a:p>
            <a:r>
              <a:rPr lang="en-US" dirty="0" smtClean="0"/>
              <a:t>    C) Allows Constitution to be flexible and durable. </a:t>
            </a:r>
          </a:p>
          <a:p>
            <a:endParaRPr lang="en-US" dirty="0" smtClean="0"/>
          </a:p>
          <a:p>
            <a:r>
              <a:rPr lang="en-US" dirty="0" smtClean="0"/>
              <a:t>2.  </a:t>
            </a:r>
            <a:r>
              <a:rPr lang="en-US" i="1" dirty="0" smtClean="0"/>
              <a:t>Negative effects </a:t>
            </a:r>
            <a:r>
              <a:rPr lang="en-US" dirty="0" smtClean="0"/>
              <a:t>of Judicial restraint are very evident.</a:t>
            </a:r>
          </a:p>
          <a:p>
            <a:r>
              <a:rPr lang="en-US" dirty="0" smtClean="0"/>
              <a:t>  A.) Dred Scott</a:t>
            </a:r>
          </a:p>
          <a:p>
            <a:r>
              <a:rPr lang="en-US" dirty="0" smtClean="0"/>
              <a:t>  B.)  Plessy v. Ferguson</a:t>
            </a:r>
          </a:p>
          <a:p>
            <a:r>
              <a:rPr lang="en-US" dirty="0" smtClean="0"/>
              <a:t>  C.) Hammer v. Dagenhart</a:t>
            </a:r>
          </a:p>
          <a:p>
            <a:r>
              <a:rPr lang="en-US" dirty="0" smtClean="0"/>
              <a:t>  D.) Fisher v. Texas</a:t>
            </a:r>
          </a:p>
          <a:p>
            <a:pPr lvl="1">
              <a:buNone/>
            </a:pP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Judicial Activism (cont)</a:t>
            </a:r>
            <a:endParaRPr lang="en-US" dirty="0"/>
          </a:p>
        </p:txBody>
      </p:sp>
      <p:sp>
        <p:nvSpPr>
          <p:cNvPr id="3" name="Content Placeholder 2"/>
          <p:cNvSpPr>
            <a:spLocks noGrp="1"/>
          </p:cNvSpPr>
          <p:nvPr>
            <p:ph idx="1"/>
          </p:nvPr>
        </p:nvSpPr>
        <p:spPr/>
        <p:txBody>
          <a:bodyPr/>
          <a:lstStyle/>
          <a:p>
            <a:r>
              <a:rPr lang="en-US" sz="2000" dirty="0" smtClean="0"/>
              <a:t>3. There are guaranteed rights NOT written in the Constitution.</a:t>
            </a:r>
          </a:p>
          <a:p>
            <a:r>
              <a:rPr lang="en-US" sz="2000" dirty="0" smtClean="0"/>
              <a:t>   A. Innocent until proven guilty.</a:t>
            </a:r>
          </a:p>
          <a:p>
            <a:r>
              <a:rPr lang="en-US" sz="2000" dirty="0" smtClean="0"/>
              <a:t>   B. Right to privacy </a:t>
            </a:r>
          </a:p>
          <a:p>
            <a:r>
              <a:rPr lang="en-US" sz="2000" dirty="0" smtClean="0"/>
              <a:t>   C. Bill of Rights applied to the states. (Gitlow case)</a:t>
            </a:r>
          </a:p>
          <a:p>
            <a:r>
              <a:rPr lang="en-US" sz="2000" dirty="0" smtClean="0"/>
              <a:t>   D. Penumbras/Incorporation. (14</a:t>
            </a:r>
            <a:r>
              <a:rPr lang="en-US" sz="2000" baseline="30000" dirty="0" smtClean="0"/>
              <a:t>th</a:t>
            </a:r>
            <a:r>
              <a:rPr lang="en-US" sz="2000" dirty="0" smtClean="0"/>
              <a:t> Amendment)</a:t>
            </a:r>
          </a:p>
          <a:p>
            <a:endParaRPr lang="en-US" sz="2000" dirty="0" smtClean="0"/>
          </a:p>
          <a:p>
            <a:r>
              <a:rPr lang="en-US" sz="2000" dirty="0" smtClean="0"/>
              <a:t>4. Upholds the spirit of the Constitution.</a:t>
            </a:r>
          </a:p>
          <a:p>
            <a:r>
              <a:rPr lang="en-US" sz="2000" dirty="0" smtClean="0"/>
              <a:t>    A. Brown v. Board of  Ed. (Separate but Equal overturned)</a:t>
            </a:r>
          </a:p>
          <a:p>
            <a:r>
              <a:rPr lang="en-US" sz="2000" dirty="0" smtClean="0"/>
              <a:t>    B. Baker v. Carr (one man, one vote) 1962</a:t>
            </a:r>
          </a:p>
          <a:p>
            <a:r>
              <a:rPr lang="en-US" sz="2000" dirty="0" smtClean="0"/>
              <a:t>    C. Gideon v. Wainwright (right to counsel)</a:t>
            </a:r>
          </a:p>
          <a:p>
            <a:endParaRPr lang="en-US" sz="2000" dirty="0" smtClean="0"/>
          </a:p>
          <a:p>
            <a:r>
              <a:rPr lang="en-US" sz="2000" dirty="0" smtClean="0"/>
              <a:t>5.  It is impossible or even arrogant to divine “original intent”</a:t>
            </a:r>
          </a:p>
          <a:p>
            <a:r>
              <a:rPr lang="en-US" sz="2000" dirty="0" smtClean="0"/>
              <a:t>     A. Constitution is deliberately vague.</a:t>
            </a:r>
          </a:p>
          <a:p>
            <a:r>
              <a:rPr lang="en-US" sz="2000" dirty="0" smtClean="0"/>
              <a:t>     B.  To which Founding Father do we turn</a:t>
            </a:r>
            <a:r>
              <a:rPr lang="en-US" sz="2000" dirty="0"/>
              <a:t>?</a:t>
            </a:r>
            <a:endParaRPr lang="en-US" sz="2000" dirty="0" smtClean="0"/>
          </a:p>
          <a:p>
            <a:pPr>
              <a:buNone/>
            </a:pPr>
            <a:r>
              <a:rPr lang="en-US" sz="2000" dirty="0" smtClean="0"/>
              <a:t>             </a:t>
            </a:r>
          </a:p>
          <a:p>
            <a:endParaRPr 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Restraint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Only strict construction can preserve the Constitution from whim and fancy.</a:t>
            </a:r>
          </a:p>
          <a:p>
            <a:r>
              <a:rPr lang="en-US" dirty="0" smtClean="0"/>
              <a:t>2. Constitution gives law and policy-making authority to the President and Congress ( i.e. NOT the Judiciary)</a:t>
            </a:r>
          </a:p>
          <a:p>
            <a:r>
              <a:rPr lang="en-US" dirty="0" smtClean="0"/>
              <a:t>3. Article III gives the courts judicial power only.</a:t>
            </a:r>
          </a:p>
          <a:p>
            <a:r>
              <a:rPr lang="en-US" dirty="0" smtClean="0"/>
              <a:t>4. Judicial review can be abused to become judicial legislation (a usurpation of power)</a:t>
            </a:r>
          </a:p>
          <a:p>
            <a:r>
              <a:rPr lang="en-US" dirty="0" smtClean="0"/>
              <a:t>5. The power to interpret is the power to change.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Restraint (cont)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6, Judges should rule based upon Constitution, laws and treaties.</a:t>
            </a:r>
          </a:p>
          <a:p>
            <a:endParaRPr lang="en-US" dirty="0" smtClean="0"/>
          </a:p>
          <a:p>
            <a:r>
              <a:rPr lang="en-US" dirty="0" smtClean="0"/>
              <a:t>7. Judges should not impose their personal notions of what is desirable.</a:t>
            </a:r>
          </a:p>
          <a:p>
            <a:endParaRPr lang="en-US" dirty="0" smtClean="0"/>
          </a:p>
          <a:p>
            <a:r>
              <a:rPr lang="en-US" dirty="0" smtClean="0"/>
              <a:t>8. The Constitution is a permanent document which contains a process for addition and deletion (amendments) </a:t>
            </a:r>
          </a:p>
          <a:p>
            <a:endParaRPr lang="en-US" dirty="0" smtClean="0"/>
          </a:p>
          <a:p>
            <a:r>
              <a:rPr lang="en-US" dirty="0" smtClean="0"/>
              <a:t>9. If the wording of the Constitution is ambiguous, the courts must take into consideration the perspective of the Founders or determine the intent behind their language.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Goal/Objective</a:t>
            </a:r>
            <a:endParaRPr lang="en-US" dirty="0"/>
          </a:p>
        </p:txBody>
      </p:sp>
      <p:sp>
        <p:nvSpPr>
          <p:cNvPr id="3" name="Content Placeholder 2"/>
          <p:cNvSpPr>
            <a:spLocks noGrp="1"/>
          </p:cNvSpPr>
          <p:nvPr>
            <p:ph idx="1"/>
          </p:nvPr>
        </p:nvSpPr>
        <p:spPr/>
        <p:txBody>
          <a:bodyPr/>
          <a:lstStyle/>
          <a:p>
            <a:r>
              <a:rPr lang="en-US" dirty="0" smtClean="0"/>
              <a:t>During the video on the Supreme Court and after, discuss how the role of the court has changed over time.</a:t>
            </a:r>
          </a:p>
          <a:p>
            <a:r>
              <a:rPr lang="en-US" dirty="0" smtClean="0"/>
              <a:t>Compare the central idea(s) in the video with the central thesis in Fed 78.</a:t>
            </a:r>
          </a:p>
          <a:p>
            <a:r>
              <a:rPr lang="en-US" dirty="0" smtClean="0"/>
              <a:t>Review Levy and compare to previous articles and Fed 78/Notes. </a:t>
            </a:r>
          </a:p>
          <a:p>
            <a:r>
              <a:rPr lang="en-US" dirty="0" smtClean="0"/>
              <a:t>Discuss Mock Trial and assign roles.</a:t>
            </a:r>
          </a:p>
          <a:p>
            <a:r>
              <a:rPr lang="en-US" dirty="0" smtClean="0"/>
              <a:t>If time permits, begin Posner article.</a:t>
            </a:r>
          </a:p>
          <a:p>
            <a:endParaRPr lang="en-US" dirty="0"/>
          </a:p>
        </p:txBody>
      </p:sp>
    </p:spTree>
    <p:extLst>
      <p:ext uri="{BB962C8B-B14F-4D97-AF65-F5344CB8AC3E}">
        <p14:creationId xmlns:p14="http://schemas.microsoft.com/office/powerpoint/2010/main" val="3880183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Connecting Levy with previous ideas from readings and notes.</a:t>
            </a:r>
          </a:p>
          <a:p>
            <a:r>
              <a:rPr lang="en-US" dirty="0" smtClean="0"/>
              <a:t>What connections can you make with “Framers and Original Intent” ?</a:t>
            </a:r>
          </a:p>
          <a:p>
            <a:r>
              <a:rPr lang="en-US" dirty="0" smtClean="0"/>
              <a:t>Is this more of an argument for Restraint rather than intent? Explain.</a:t>
            </a:r>
            <a:endParaRPr lang="en-US" dirty="0"/>
          </a:p>
        </p:txBody>
      </p:sp>
    </p:spTree>
    <p:extLst>
      <p:ext uri="{BB962C8B-B14F-4D97-AF65-F5344CB8AC3E}">
        <p14:creationId xmlns:p14="http://schemas.microsoft.com/office/powerpoint/2010/main" val="3088884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Prompts</a:t>
            </a:r>
            <a:endParaRPr lang="en-US" dirty="0"/>
          </a:p>
        </p:txBody>
      </p:sp>
      <p:sp>
        <p:nvSpPr>
          <p:cNvPr id="3" name="Content Placeholder 2"/>
          <p:cNvSpPr>
            <a:spLocks noGrp="1"/>
          </p:cNvSpPr>
          <p:nvPr>
            <p:ph idx="1"/>
          </p:nvPr>
        </p:nvSpPr>
        <p:spPr/>
        <p:txBody>
          <a:bodyPr/>
          <a:lstStyle/>
          <a:p>
            <a:r>
              <a:rPr lang="en-US" dirty="0" smtClean="0"/>
              <a:t>1. Activism vs. Restraint- Use info from Bork. Scalia, Brennan, Roche, Levy and Posner to defend </a:t>
            </a:r>
            <a:r>
              <a:rPr lang="en-US" smtClean="0"/>
              <a:t>either interpretation</a:t>
            </a:r>
            <a:r>
              <a:rPr lang="en-US" dirty="0" smtClean="0"/>
              <a:t>.</a:t>
            </a:r>
          </a:p>
          <a:p>
            <a:r>
              <a:rPr lang="en-US" dirty="0" smtClean="0"/>
              <a:t>Fed 78?  </a:t>
            </a:r>
          </a:p>
          <a:p>
            <a:r>
              <a:rPr lang="en-US" dirty="0" smtClean="0"/>
              <a:t>You are expected to reference Scalia’s God’s Justice and Ours to defend one of the philosophies.</a:t>
            </a:r>
            <a:endParaRPr lang="en-US" dirty="0"/>
          </a:p>
        </p:txBody>
      </p:sp>
    </p:spTree>
    <p:extLst>
      <p:ext uri="{BB962C8B-B14F-4D97-AF65-F5344CB8AC3E}">
        <p14:creationId xmlns:p14="http://schemas.microsoft.com/office/powerpoint/2010/main" val="40099071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Prompts</a:t>
            </a:r>
            <a:endParaRPr lang="en-US" dirty="0"/>
          </a:p>
        </p:txBody>
      </p:sp>
      <p:sp>
        <p:nvSpPr>
          <p:cNvPr id="3" name="Content Placeholder 2"/>
          <p:cNvSpPr>
            <a:spLocks noGrp="1"/>
          </p:cNvSpPr>
          <p:nvPr>
            <p:ph idx="1"/>
          </p:nvPr>
        </p:nvSpPr>
        <p:spPr/>
        <p:txBody>
          <a:bodyPr/>
          <a:lstStyle/>
          <a:p>
            <a:r>
              <a:rPr lang="en-US" dirty="0" smtClean="0"/>
              <a:t>2. Wilson notes three Judicial Eras in the text. 439-446</a:t>
            </a:r>
          </a:p>
          <a:p>
            <a:r>
              <a:rPr lang="en-US" dirty="0" smtClean="0"/>
              <a:t>A. Identify them and the issues involved.</a:t>
            </a:r>
          </a:p>
          <a:p>
            <a:r>
              <a:rPr lang="en-US" dirty="0" smtClean="0"/>
              <a:t>B. Make references to court cases in that era.</a:t>
            </a:r>
          </a:p>
          <a:p>
            <a:r>
              <a:rPr lang="en-US" dirty="0" smtClean="0"/>
              <a:t>C. Confirm or challenge Wilson’s thesis on the graph provided.</a:t>
            </a:r>
            <a:endParaRPr lang="en-US" dirty="0"/>
          </a:p>
        </p:txBody>
      </p:sp>
    </p:spTree>
    <p:extLst>
      <p:ext uri="{BB962C8B-B14F-4D97-AF65-F5344CB8AC3E}">
        <p14:creationId xmlns:p14="http://schemas.microsoft.com/office/powerpoint/2010/main" val="512821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etition">
  <a:themeElements>
    <a:clrScheme name="Competition 1">
      <a:dk1>
        <a:srgbClr val="000066"/>
      </a:dk1>
      <a:lt1>
        <a:srgbClr val="FFFFFF"/>
      </a:lt1>
      <a:dk2>
        <a:srgbClr val="000066"/>
      </a:dk2>
      <a:lt2>
        <a:srgbClr val="5C1F00"/>
      </a:lt2>
      <a:accent1>
        <a:srgbClr val="FF1515"/>
      </a:accent1>
      <a:accent2>
        <a:srgbClr val="381AEA"/>
      </a:accent2>
      <a:accent3>
        <a:srgbClr val="FFFFFF"/>
      </a:accent3>
      <a:accent4>
        <a:srgbClr val="000056"/>
      </a:accent4>
      <a:accent5>
        <a:srgbClr val="FFAAAA"/>
      </a:accent5>
      <a:accent6>
        <a:srgbClr val="3216D4"/>
      </a:accent6>
      <a:hlink>
        <a:srgbClr val="FFFFFF"/>
      </a:hlink>
      <a:folHlink>
        <a:srgbClr val="000000"/>
      </a:folHlink>
    </a:clrScheme>
    <a:fontScheme name="Competitio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ompetition 1">
        <a:dk1>
          <a:srgbClr val="000066"/>
        </a:dk1>
        <a:lt1>
          <a:srgbClr val="FFFFFF"/>
        </a:lt1>
        <a:dk2>
          <a:srgbClr val="000066"/>
        </a:dk2>
        <a:lt2>
          <a:srgbClr val="5C1F00"/>
        </a:lt2>
        <a:accent1>
          <a:srgbClr val="FF1515"/>
        </a:accent1>
        <a:accent2>
          <a:srgbClr val="381AEA"/>
        </a:accent2>
        <a:accent3>
          <a:srgbClr val="FFFFFF"/>
        </a:accent3>
        <a:accent4>
          <a:srgbClr val="000056"/>
        </a:accent4>
        <a:accent5>
          <a:srgbClr val="FFAAAA"/>
        </a:accent5>
        <a:accent6>
          <a:srgbClr val="3216D4"/>
        </a:accent6>
        <a:hlink>
          <a:srgbClr val="FFFFFF"/>
        </a:hlink>
        <a:folHlink>
          <a:srgbClr val="0000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U</Template>
  <TotalTime>30849</TotalTime>
  <Words>609</Words>
  <Application>Microsoft Office PowerPoint</Application>
  <PresentationFormat>On-screen Show (4:3)</PresentationFormat>
  <Paragraphs>68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Verdana</vt:lpstr>
      <vt:lpstr>Competition</vt:lpstr>
      <vt:lpstr>Judicial Philosophies</vt:lpstr>
      <vt:lpstr>Judicial Activism</vt:lpstr>
      <vt:lpstr>Judicial Activism (cont)</vt:lpstr>
      <vt:lpstr>Judicial Restraint</vt:lpstr>
      <vt:lpstr>Judicial Restraint (cont)</vt:lpstr>
      <vt:lpstr>Learning Goal/Objective</vt:lpstr>
      <vt:lpstr>PowerPoint Presentation</vt:lpstr>
      <vt:lpstr>Essay Prompts</vt:lpstr>
      <vt:lpstr>Essay Prompts</vt:lpstr>
      <vt:lpstr>Civil rights.</vt:lpstr>
      <vt:lpstr>PowerPoint Presentation</vt:lpstr>
    </vt:vector>
  </TitlesOfParts>
  <Company>WCS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Judicial Philosophies</dc:title>
  <dc:creator>WCS</dc:creator>
  <cp:lastModifiedBy>James Brady</cp:lastModifiedBy>
  <cp:revision>27</cp:revision>
  <cp:lastPrinted>2015-02-09T12:37:54Z</cp:lastPrinted>
  <dcterms:created xsi:type="dcterms:W3CDTF">2013-08-12T15:49:25Z</dcterms:created>
  <dcterms:modified xsi:type="dcterms:W3CDTF">2016-02-11T16:25:56Z</dcterms:modified>
</cp:coreProperties>
</file>